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algn="r" rtl="0" eaLnBrk="0" fontAlgn="base" hangingPunct="0">
      <a:spcBef>
        <a:spcPct val="0"/>
      </a:spcBef>
      <a:spcAft>
        <a:spcPct val="0"/>
      </a:spcAft>
      <a:defRPr sz="2400" kern="1200">
        <a:solidFill>
          <a:schemeClr val="tx1"/>
        </a:solidFill>
        <a:latin typeface="Times" charset="0"/>
        <a:ea typeface="+mn-ea"/>
        <a:cs typeface="+mn-cs"/>
      </a:defRPr>
    </a:lvl1pPr>
    <a:lvl2pPr marL="457200" algn="r" rtl="0" eaLnBrk="0" fontAlgn="base" hangingPunct="0">
      <a:spcBef>
        <a:spcPct val="0"/>
      </a:spcBef>
      <a:spcAft>
        <a:spcPct val="0"/>
      </a:spcAft>
      <a:defRPr sz="2400" kern="1200">
        <a:solidFill>
          <a:schemeClr val="tx1"/>
        </a:solidFill>
        <a:latin typeface="Times" charset="0"/>
        <a:ea typeface="+mn-ea"/>
        <a:cs typeface="+mn-cs"/>
      </a:defRPr>
    </a:lvl2pPr>
    <a:lvl3pPr marL="914400" algn="r" rtl="0" eaLnBrk="0" fontAlgn="base" hangingPunct="0">
      <a:spcBef>
        <a:spcPct val="0"/>
      </a:spcBef>
      <a:spcAft>
        <a:spcPct val="0"/>
      </a:spcAft>
      <a:defRPr sz="2400" kern="1200">
        <a:solidFill>
          <a:schemeClr val="tx1"/>
        </a:solidFill>
        <a:latin typeface="Times" charset="0"/>
        <a:ea typeface="+mn-ea"/>
        <a:cs typeface="+mn-cs"/>
      </a:defRPr>
    </a:lvl3pPr>
    <a:lvl4pPr marL="1371600" algn="r" rtl="0" eaLnBrk="0" fontAlgn="base" hangingPunct="0">
      <a:spcBef>
        <a:spcPct val="0"/>
      </a:spcBef>
      <a:spcAft>
        <a:spcPct val="0"/>
      </a:spcAft>
      <a:defRPr sz="2400" kern="1200">
        <a:solidFill>
          <a:schemeClr val="tx1"/>
        </a:solidFill>
        <a:latin typeface="Times" charset="0"/>
        <a:ea typeface="+mn-ea"/>
        <a:cs typeface="+mn-cs"/>
      </a:defRPr>
    </a:lvl4pPr>
    <a:lvl5pPr marL="1828800" algn="r"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914400" rtl="0" eaLnBrk="1" latinLnBrk="0" hangingPunct="1">
      <a:defRPr sz="2400" kern="1200">
        <a:solidFill>
          <a:schemeClr val="tx1"/>
        </a:solidFill>
        <a:latin typeface="Times" charset="0"/>
        <a:ea typeface="+mn-ea"/>
        <a:cs typeface="+mn-cs"/>
      </a:defRPr>
    </a:lvl6pPr>
    <a:lvl7pPr marL="2743200" algn="l" defTabSz="914400" rtl="0" eaLnBrk="1" latinLnBrk="0" hangingPunct="1">
      <a:defRPr sz="2400" kern="1200">
        <a:solidFill>
          <a:schemeClr val="tx1"/>
        </a:solidFill>
        <a:latin typeface="Times" charset="0"/>
        <a:ea typeface="+mn-ea"/>
        <a:cs typeface="+mn-cs"/>
      </a:defRPr>
    </a:lvl7pPr>
    <a:lvl8pPr marL="3200400" algn="l" defTabSz="914400" rtl="0" eaLnBrk="1" latinLnBrk="0" hangingPunct="1">
      <a:defRPr sz="2400" kern="1200">
        <a:solidFill>
          <a:schemeClr val="tx1"/>
        </a:solidFill>
        <a:latin typeface="Times" charset="0"/>
        <a:ea typeface="+mn-ea"/>
        <a:cs typeface="+mn-cs"/>
      </a:defRPr>
    </a:lvl8pPr>
    <a:lvl9pPr marL="3657600" algn="l" defTabSz="9144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4727"/>
    <a:srgbClr val="52472B"/>
    <a:srgbClr val="CAC7A7"/>
    <a:srgbClr val="C8102E"/>
    <a:srgbClr val="4C452B"/>
    <a:srgbClr val="FFFFFF"/>
    <a:srgbClr val="D2D0CA"/>
    <a:srgbClr val="B3153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48" autoAdjust="0"/>
    <p:restoredTop sz="90929"/>
  </p:normalViewPr>
  <p:slideViewPr>
    <p:cSldViewPr>
      <p:cViewPr>
        <p:scale>
          <a:sx n="33" d="100"/>
          <a:sy n="33" d="100"/>
        </p:scale>
        <p:origin x="822" y="-708"/>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image1.tiff>
</file>

<file path=ppt/media/image2.pn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E9323B-C28E-4777-9B5D-0BD902D62C84}" type="datetimeFigureOut">
              <a:rPr lang="en-US" smtClean="0"/>
              <a:t>4/24/2019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257A-88B5-45B0-98DF-132715A5B01C}" type="slidenum">
              <a:rPr lang="en-US" smtClean="0"/>
              <a:t>‹#›</a:t>
            </a:fld>
            <a:endParaRPr lang="en-US"/>
          </a:p>
        </p:txBody>
      </p:sp>
    </p:spTree>
    <p:extLst>
      <p:ext uri="{BB962C8B-B14F-4D97-AF65-F5344CB8AC3E}">
        <p14:creationId xmlns:p14="http://schemas.microsoft.com/office/powerpoint/2010/main" val="3664672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61257A-88B5-45B0-98DF-132715A5B01C}" type="slidenum">
              <a:rPr lang="en-US" smtClean="0"/>
              <a:t>1</a:t>
            </a:fld>
            <a:endParaRPr lang="en-US"/>
          </a:p>
        </p:txBody>
      </p:sp>
    </p:spTree>
    <p:extLst>
      <p:ext uri="{BB962C8B-B14F-4D97-AF65-F5344CB8AC3E}">
        <p14:creationId xmlns:p14="http://schemas.microsoft.com/office/powerpoint/2010/main" val="2626132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6583363" y="18653125"/>
            <a:ext cx="30724475" cy="841375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76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93925" y="1317625"/>
            <a:ext cx="29475113" cy="280876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193925"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02663" y="25763538"/>
            <a:ext cx="26335037" cy="386238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7"/>
          <p:cNvSpPr>
            <a:spLocks noChangeArrowheads="1"/>
          </p:cNvSpPr>
          <p:nvPr userDrawn="1"/>
        </p:nvSpPr>
        <p:spPr bwMode="auto">
          <a:xfrm>
            <a:off x="0" y="0"/>
            <a:ext cx="43891200" cy="3581400"/>
          </a:xfrm>
          <a:prstGeom prst="rect">
            <a:avLst/>
          </a:prstGeom>
          <a:solidFill>
            <a:srgbClr val="C8102E"/>
          </a:solidFill>
          <a:ln w="9525">
            <a:noFill/>
            <a:miter lim="800000"/>
            <a:headEnd/>
            <a:tailEnd/>
          </a:ln>
          <a:effectLst/>
        </p:spPr>
        <p:txBody>
          <a:bodyPr wrap="none" anchor="ctr"/>
          <a:lstStyle/>
          <a:p>
            <a:pPr algn="ctr"/>
            <a:endParaRPr lang="en-US"/>
          </a:p>
        </p:txBody>
      </p:sp>
      <p:sp>
        <p:nvSpPr>
          <p:cNvPr id="1032" name="Rectangle 8"/>
          <p:cNvSpPr>
            <a:spLocks noChangeArrowheads="1"/>
          </p:cNvSpPr>
          <p:nvPr userDrawn="1"/>
        </p:nvSpPr>
        <p:spPr bwMode="auto">
          <a:xfrm>
            <a:off x="0" y="31470600"/>
            <a:ext cx="43891200" cy="1447800"/>
          </a:xfrm>
          <a:prstGeom prst="rect">
            <a:avLst/>
          </a:prstGeom>
          <a:solidFill>
            <a:srgbClr val="C8102E"/>
          </a:solidFill>
          <a:ln w="9525">
            <a:noFill/>
            <a:miter lim="800000"/>
            <a:headEnd/>
            <a:tailEnd/>
          </a:ln>
          <a:effectLst/>
        </p:spPr>
        <p:txBody>
          <a:bodyPr wrap="none" anchor="ctr"/>
          <a:lstStyle/>
          <a:p>
            <a:endParaRPr lang="en-US"/>
          </a:p>
        </p:txBody>
      </p:sp>
      <p:sp>
        <p:nvSpPr>
          <p:cNvPr id="1033" name="Rectangle 9"/>
          <p:cNvSpPr>
            <a:spLocks noChangeArrowheads="1"/>
          </p:cNvSpPr>
          <p:nvPr userDrawn="1"/>
        </p:nvSpPr>
        <p:spPr bwMode="auto">
          <a:xfrm>
            <a:off x="0" y="3581400"/>
            <a:ext cx="43891200" cy="1600200"/>
          </a:xfrm>
          <a:prstGeom prst="rect">
            <a:avLst/>
          </a:prstGeom>
          <a:solidFill>
            <a:srgbClr val="CAC7A7"/>
          </a:solidFill>
          <a:ln w="9525">
            <a:noFill/>
            <a:miter lim="800000"/>
            <a:headEnd/>
            <a:tailEnd/>
          </a:ln>
          <a:effectLst/>
        </p:spPr>
        <p:txBody>
          <a:bodyPr wrap="none" anchor="ctr"/>
          <a:lstStyle/>
          <a:p>
            <a:endParaRPr lang="en-US"/>
          </a:p>
        </p:txBody>
      </p:sp>
      <p:pic>
        <p:nvPicPr>
          <p:cNvPr id="6" name="Picture 5"/>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0205" y="470055"/>
            <a:ext cx="16306789" cy="122128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fontAlgn="base">
        <a:spcBef>
          <a:spcPct val="0"/>
        </a:spcBef>
        <a:spcAft>
          <a:spcPct val="0"/>
        </a:spcAft>
        <a:defRPr sz="21100">
          <a:solidFill>
            <a:schemeClr val="tx2"/>
          </a:solidFill>
          <a:latin typeface="+mj-lt"/>
          <a:ea typeface="+mj-ea"/>
          <a:cs typeface="+mj-cs"/>
        </a:defRPr>
      </a:lvl1pPr>
      <a:lvl2pPr algn="ctr" defTabSz="4389438" rtl="0" fontAlgn="base">
        <a:spcBef>
          <a:spcPct val="0"/>
        </a:spcBef>
        <a:spcAft>
          <a:spcPct val="0"/>
        </a:spcAft>
        <a:defRPr sz="21100">
          <a:solidFill>
            <a:schemeClr val="tx2"/>
          </a:solidFill>
          <a:latin typeface="Times" charset="0"/>
        </a:defRPr>
      </a:lvl2pPr>
      <a:lvl3pPr algn="ctr" defTabSz="4389438" rtl="0" fontAlgn="base">
        <a:spcBef>
          <a:spcPct val="0"/>
        </a:spcBef>
        <a:spcAft>
          <a:spcPct val="0"/>
        </a:spcAft>
        <a:defRPr sz="21100">
          <a:solidFill>
            <a:schemeClr val="tx2"/>
          </a:solidFill>
          <a:latin typeface="Times" charset="0"/>
        </a:defRPr>
      </a:lvl3pPr>
      <a:lvl4pPr algn="ctr" defTabSz="4389438" rtl="0" fontAlgn="base">
        <a:spcBef>
          <a:spcPct val="0"/>
        </a:spcBef>
        <a:spcAft>
          <a:spcPct val="0"/>
        </a:spcAft>
        <a:defRPr sz="21100">
          <a:solidFill>
            <a:schemeClr val="tx2"/>
          </a:solidFill>
          <a:latin typeface="Times" charset="0"/>
        </a:defRPr>
      </a:lvl4pPr>
      <a:lvl5pPr algn="ctr" defTabSz="4389438" rtl="0" fontAlgn="base">
        <a:spcBef>
          <a:spcPct val="0"/>
        </a:spcBef>
        <a:spcAft>
          <a:spcPct val="0"/>
        </a:spcAft>
        <a:defRPr sz="21100">
          <a:solidFill>
            <a:schemeClr val="tx2"/>
          </a:solidFill>
          <a:latin typeface="Times" charset="0"/>
        </a:defRPr>
      </a:lvl5pPr>
      <a:lvl6pPr marL="457200" algn="ctr" defTabSz="4389438" rtl="0" fontAlgn="base">
        <a:spcBef>
          <a:spcPct val="0"/>
        </a:spcBef>
        <a:spcAft>
          <a:spcPct val="0"/>
        </a:spcAft>
        <a:defRPr sz="21100">
          <a:solidFill>
            <a:schemeClr val="tx2"/>
          </a:solidFill>
          <a:latin typeface="Times" charset="0"/>
        </a:defRPr>
      </a:lvl6pPr>
      <a:lvl7pPr marL="914400" algn="ctr" defTabSz="4389438" rtl="0" fontAlgn="base">
        <a:spcBef>
          <a:spcPct val="0"/>
        </a:spcBef>
        <a:spcAft>
          <a:spcPct val="0"/>
        </a:spcAft>
        <a:defRPr sz="21100">
          <a:solidFill>
            <a:schemeClr val="tx2"/>
          </a:solidFill>
          <a:latin typeface="Times" charset="0"/>
        </a:defRPr>
      </a:lvl7pPr>
      <a:lvl8pPr marL="1371600" algn="ctr" defTabSz="4389438" rtl="0" fontAlgn="base">
        <a:spcBef>
          <a:spcPct val="0"/>
        </a:spcBef>
        <a:spcAft>
          <a:spcPct val="0"/>
        </a:spcAft>
        <a:defRPr sz="21100">
          <a:solidFill>
            <a:schemeClr val="tx2"/>
          </a:solidFill>
          <a:latin typeface="Times" charset="0"/>
        </a:defRPr>
      </a:lvl8pPr>
      <a:lvl9pPr marL="1828800" algn="ctr" defTabSz="4389438" rtl="0" fontAlgn="base">
        <a:spcBef>
          <a:spcPct val="0"/>
        </a:spcBef>
        <a:spcAft>
          <a:spcPct val="0"/>
        </a:spcAft>
        <a:defRPr sz="21100">
          <a:solidFill>
            <a:schemeClr val="tx2"/>
          </a:solidFill>
          <a:latin typeface="Times" charset="0"/>
        </a:defRPr>
      </a:lvl9pPr>
    </p:titleStyle>
    <p:bodyStyle>
      <a:lvl1pPr marL="1646238" indent="-1646238" algn="l" defTabSz="4389438" rtl="0" fontAlgn="base">
        <a:spcBef>
          <a:spcPct val="20000"/>
        </a:spcBef>
        <a:spcAft>
          <a:spcPct val="0"/>
        </a:spcAft>
        <a:buChar char="•"/>
        <a:defRPr sz="15400">
          <a:solidFill>
            <a:schemeClr val="tx1"/>
          </a:solidFill>
          <a:latin typeface="+mn-lt"/>
          <a:ea typeface="+mn-ea"/>
          <a:cs typeface="+mn-cs"/>
        </a:defRPr>
      </a:lvl1pPr>
      <a:lvl2pPr marL="3565525" indent="-1371600" algn="l" defTabSz="4389438" rtl="0" fontAlgn="base">
        <a:spcBef>
          <a:spcPct val="20000"/>
        </a:spcBef>
        <a:spcAft>
          <a:spcPct val="0"/>
        </a:spcAft>
        <a:buChar char="–"/>
        <a:defRPr sz="13400">
          <a:solidFill>
            <a:schemeClr val="tx1"/>
          </a:solidFill>
          <a:latin typeface="+mn-lt"/>
        </a:defRPr>
      </a:lvl2pPr>
      <a:lvl3pPr marL="5486400" indent="-1096963" algn="l" defTabSz="4389438" rtl="0" fontAlgn="base">
        <a:spcBef>
          <a:spcPct val="20000"/>
        </a:spcBef>
        <a:spcAft>
          <a:spcPct val="0"/>
        </a:spcAft>
        <a:buChar char="•"/>
        <a:defRPr sz="11500">
          <a:solidFill>
            <a:schemeClr val="tx1"/>
          </a:solidFill>
          <a:latin typeface="+mn-lt"/>
        </a:defRPr>
      </a:lvl3pPr>
      <a:lvl4pPr marL="7680325" indent="-1096963" algn="l" defTabSz="4389438" rtl="0" fontAlgn="base">
        <a:spcBef>
          <a:spcPct val="20000"/>
        </a:spcBef>
        <a:spcAft>
          <a:spcPct val="0"/>
        </a:spcAft>
        <a:buChar char="–"/>
        <a:defRPr sz="9600">
          <a:solidFill>
            <a:schemeClr val="tx1"/>
          </a:solidFill>
          <a:latin typeface="+mn-lt"/>
        </a:defRPr>
      </a:lvl4pPr>
      <a:lvl5pPr marL="9875838" indent="-1096963" algn="l" defTabSz="4389438" rtl="0" fontAlgn="base">
        <a:spcBef>
          <a:spcPct val="20000"/>
        </a:spcBef>
        <a:spcAft>
          <a:spcPct val="0"/>
        </a:spcAft>
        <a:buChar char="»"/>
        <a:defRPr sz="9600">
          <a:solidFill>
            <a:schemeClr val="tx1"/>
          </a:solidFill>
          <a:latin typeface="+mn-lt"/>
        </a:defRPr>
      </a:lvl5pPr>
      <a:lvl6pPr marL="10333038" indent="-1096963" algn="l" defTabSz="4389438" rtl="0" fontAlgn="base">
        <a:spcBef>
          <a:spcPct val="20000"/>
        </a:spcBef>
        <a:spcAft>
          <a:spcPct val="0"/>
        </a:spcAft>
        <a:buChar char="»"/>
        <a:defRPr sz="9600">
          <a:solidFill>
            <a:schemeClr val="tx1"/>
          </a:solidFill>
          <a:latin typeface="+mn-lt"/>
        </a:defRPr>
      </a:lvl6pPr>
      <a:lvl7pPr marL="10790238" indent="-1096963" algn="l" defTabSz="4389438" rtl="0" fontAlgn="base">
        <a:spcBef>
          <a:spcPct val="20000"/>
        </a:spcBef>
        <a:spcAft>
          <a:spcPct val="0"/>
        </a:spcAft>
        <a:buChar char="»"/>
        <a:defRPr sz="9600">
          <a:solidFill>
            <a:schemeClr val="tx1"/>
          </a:solidFill>
          <a:latin typeface="+mn-lt"/>
        </a:defRPr>
      </a:lvl7pPr>
      <a:lvl8pPr marL="11247438" indent="-1096963" algn="l" defTabSz="4389438" rtl="0" fontAlgn="base">
        <a:spcBef>
          <a:spcPct val="20000"/>
        </a:spcBef>
        <a:spcAft>
          <a:spcPct val="0"/>
        </a:spcAft>
        <a:buChar char="»"/>
        <a:defRPr sz="9600">
          <a:solidFill>
            <a:schemeClr val="tx1"/>
          </a:solidFill>
          <a:latin typeface="+mn-lt"/>
        </a:defRPr>
      </a:lvl8pPr>
      <a:lvl9pPr marL="11704638" indent="-1096963" algn="l" defTabSz="4389438" rtl="0" fontAlgn="base">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10"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Left Brace 27">
            <a:extLst>
              <a:ext uri="{FF2B5EF4-FFF2-40B4-BE49-F238E27FC236}">
                <a16:creationId xmlns:a16="http://schemas.microsoft.com/office/drawing/2014/main" id="{73019199-B17C-4594-924D-236BE2738D09}"/>
              </a:ext>
            </a:extLst>
          </p:cNvPr>
          <p:cNvSpPr/>
          <p:nvPr/>
        </p:nvSpPr>
        <p:spPr bwMode="auto">
          <a:xfrm rot="16200000">
            <a:off x="38977846" y="26603687"/>
            <a:ext cx="1486063" cy="6778799"/>
          </a:xfrm>
          <a:prstGeom prst="leftBrace">
            <a:avLst>
              <a:gd name="adj1" fmla="val 114040"/>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sp>
        <p:nvSpPr>
          <p:cNvPr id="10" name="Left Brace 9">
            <a:extLst>
              <a:ext uri="{FF2B5EF4-FFF2-40B4-BE49-F238E27FC236}">
                <a16:creationId xmlns:a16="http://schemas.microsoft.com/office/drawing/2014/main" id="{9CF0DA8A-A4AF-4F00-B567-971394308288}"/>
              </a:ext>
            </a:extLst>
          </p:cNvPr>
          <p:cNvSpPr/>
          <p:nvPr/>
        </p:nvSpPr>
        <p:spPr bwMode="auto">
          <a:xfrm rot="16200000">
            <a:off x="26401362" y="21169491"/>
            <a:ext cx="1468554" cy="17629682"/>
          </a:xfrm>
          <a:prstGeom prst="leftBrace">
            <a:avLst>
              <a:gd name="adj1" fmla="val 135458"/>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pic>
        <p:nvPicPr>
          <p:cNvPr id="2" name="Picture 1">
            <a:extLst>
              <a:ext uri="{FF2B5EF4-FFF2-40B4-BE49-F238E27FC236}">
                <a16:creationId xmlns:a16="http://schemas.microsoft.com/office/drawing/2014/main" id="{A1DC3A46-1D92-4DD2-BA68-01CCF982E064}"/>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6030"/>
                    </a14:imgEffect>
                    <a14:imgEffect>
                      <a14:saturation sat="125000"/>
                    </a14:imgEffect>
                  </a14:imgLayer>
                </a14:imgProps>
              </a:ext>
            </a:extLst>
          </a:blip>
          <a:srcRect l="36245" t="7150" r="35919" b="7447"/>
          <a:stretch/>
        </p:blipFill>
        <p:spPr>
          <a:xfrm>
            <a:off x="8535351" y="22623049"/>
            <a:ext cx="3702369" cy="8360188"/>
          </a:xfrm>
          <a:prstGeom prst="rect">
            <a:avLst/>
          </a:prstGeom>
        </p:spPr>
      </p:pic>
      <p:pic>
        <p:nvPicPr>
          <p:cNvPr id="1028" name="Picture 4" descr="Image result for arizona green tea can">
            <a:extLst>
              <a:ext uri="{FF2B5EF4-FFF2-40B4-BE49-F238E27FC236}">
                <a16:creationId xmlns:a16="http://schemas.microsoft.com/office/drawing/2014/main" id="{BB779C95-4716-4691-952B-1B4A68B923DC}"/>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1428" t="4398" r="31429" b="3852"/>
          <a:stretch/>
        </p:blipFill>
        <p:spPr bwMode="auto">
          <a:xfrm>
            <a:off x="765683" y="21465443"/>
            <a:ext cx="3810000" cy="9411431"/>
          </a:xfrm>
          <a:prstGeom prst="rect">
            <a:avLst/>
          </a:prstGeom>
          <a:noFill/>
          <a:extLst>
            <a:ext uri="{909E8E84-426E-40DD-AFC4-6F175D3DCCD1}">
              <a14:hiddenFill xmlns:a14="http://schemas.microsoft.com/office/drawing/2010/main">
                <a:solidFill>
                  <a:srgbClr val="FFFFFF"/>
                </a:solidFill>
              </a14:hiddenFill>
            </a:ext>
          </a:extLst>
        </p:spPr>
      </p:pic>
      <p:sp>
        <p:nvSpPr>
          <p:cNvPr id="2059" name="Text Box 11"/>
          <p:cNvSpPr txBox="1">
            <a:spLocks noChangeArrowheads="1"/>
          </p:cNvSpPr>
          <p:nvPr/>
        </p:nvSpPr>
        <p:spPr bwMode="auto">
          <a:xfrm>
            <a:off x="1524000" y="1935163"/>
            <a:ext cx="22908835" cy="1200329"/>
          </a:xfrm>
          <a:prstGeom prst="rect">
            <a:avLst/>
          </a:prstGeom>
          <a:noFill/>
          <a:ln w="9525">
            <a:noFill/>
            <a:miter lim="800000"/>
            <a:headEnd/>
            <a:tailEnd/>
          </a:ln>
          <a:effectLst/>
        </p:spPr>
        <p:txBody>
          <a:bodyPr wrap="none">
            <a:spAutoFit/>
          </a:bodyPr>
          <a:lstStyle/>
          <a:p>
            <a:pPr algn="l"/>
            <a:r>
              <a:rPr lang="en-US" sz="7200" b="1" dirty="0">
                <a:solidFill>
                  <a:srgbClr val="FFFFFF"/>
                </a:solidFill>
                <a:latin typeface="Arial" charset="0"/>
              </a:rPr>
              <a:t>Department of Electrical and Computer Engineering</a:t>
            </a:r>
          </a:p>
        </p:txBody>
      </p:sp>
      <p:sp>
        <p:nvSpPr>
          <p:cNvPr id="2060" name="Text Box 12"/>
          <p:cNvSpPr txBox="1">
            <a:spLocks noChangeArrowheads="1"/>
          </p:cNvSpPr>
          <p:nvPr/>
        </p:nvSpPr>
        <p:spPr bwMode="auto">
          <a:xfrm>
            <a:off x="23241000" y="889639"/>
            <a:ext cx="19202400" cy="2310761"/>
          </a:xfrm>
          <a:prstGeom prst="rect">
            <a:avLst/>
          </a:prstGeom>
          <a:noFill/>
          <a:ln w="9525">
            <a:noFill/>
            <a:miter lim="800000"/>
            <a:headEnd/>
            <a:tailEnd/>
          </a:ln>
          <a:effectLst/>
        </p:spPr>
        <p:txBody>
          <a:bodyPr>
            <a:spAutoFit/>
          </a:bodyPr>
          <a:lstStyle/>
          <a:p>
            <a:pPr marL="228600" lvl="2">
              <a:lnSpc>
                <a:spcPct val="75000"/>
              </a:lnSpc>
              <a:spcBef>
                <a:spcPct val="50000"/>
              </a:spcBef>
            </a:pPr>
            <a:r>
              <a:rPr lang="en-US" sz="7200" b="1" dirty="0">
                <a:solidFill>
                  <a:schemeClr val="bg1"/>
                </a:solidFill>
                <a:latin typeface="Arial" charset="0"/>
              </a:rPr>
              <a:t>Computer Engineering 186</a:t>
            </a:r>
          </a:p>
          <a:p>
            <a:pPr marL="228600" lvl="2">
              <a:lnSpc>
                <a:spcPct val="75000"/>
              </a:lnSpc>
              <a:spcBef>
                <a:spcPct val="50000"/>
              </a:spcBef>
            </a:pPr>
            <a:r>
              <a:rPr lang="en-US" sz="7200" b="1" dirty="0">
                <a:solidFill>
                  <a:schemeClr val="bg1"/>
                </a:solidFill>
                <a:latin typeface="Arial" charset="0"/>
              </a:rPr>
              <a:t>Spring 2019</a:t>
            </a:r>
          </a:p>
        </p:txBody>
      </p:sp>
      <p:sp>
        <p:nvSpPr>
          <p:cNvPr id="2061" name="Text Box 13"/>
          <p:cNvSpPr txBox="1">
            <a:spLocks noChangeArrowheads="1"/>
          </p:cNvSpPr>
          <p:nvPr/>
        </p:nvSpPr>
        <p:spPr bwMode="auto">
          <a:xfrm>
            <a:off x="1600200" y="3810000"/>
            <a:ext cx="39014400" cy="1006475"/>
          </a:xfrm>
          <a:prstGeom prst="rect">
            <a:avLst/>
          </a:prstGeom>
          <a:noFill/>
          <a:ln w="9525">
            <a:noFill/>
            <a:miter lim="800000"/>
            <a:headEnd/>
            <a:tailEnd/>
          </a:ln>
          <a:effectLst/>
        </p:spPr>
        <p:txBody>
          <a:bodyPr>
            <a:spAutoFit/>
          </a:bodyPr>
          <a:lstStyle/>
          <a:p>
            <a:pPr algn="l">
              <a:spcBef>
                <a:spcPct val="50000"/>
              </a:spcBef>
            </a:pPr>
            <a:r>
              <a:rPr lang="en-US" sz="6000" dirty="0">
                <a:solidFill>
                  <a:srgbClr val="524727"/>
                </a:solidFill>
                <a:latin typeface="Arial" charset="0"/>
              </a:rPr>
              <a:t>Alexis J. Renderos, William Lavelle, Rolf Anderson, </a:t>
            </a:r>
            <a:r>
              <a:rPr lang="en-US" sz="6000" dirty="0" err="1">
                <a:solidFill>
                  <a:srgbClr val="524727"/>
                </a:solidFill>
                <a:latin typeface="Arial" charset="0"/>
              </a:rPr>
              <a:t>Ritvik</a:t>
            </a:r>
            <a:r>
              <a:rPr lang="en-US" sz="6000" dirty="0">
                <a:solidFill>
                  <a:srgbClr val="524727"/>
                </a:solidFill>
                <a:latin typeface="Arial" charset="0"/>
              </a:rPr>
              <a:t> </a:t>
            </a:r>
            <a:r>
              <a:rPr lang="en-US" sz="6000" dirty="0" err="1">
                <a:solidFill>
                  <a:srgbClr val="524727"/>
                </a:solidFill>
                <a:latin typeface="Arial" charset="0"/>
              </a:rPr>
              <a:t>Maripally</a:t>
            </a:r>
            <a:endParaRPr lang="en-US" sz="6000" dirty="0">
              <a:solidFill>
                <a:srgbClr val="524727"/>
              </a:solidFill>
              <a:latin typeface="Arial" charset="0"/>
            </a:endParaRPr>
          </a:p>
        </p:txBody>
      </p:sp>
      <p:sp>
        <p:nvSpPr>
          <p:cNvPr id="2062" name="Text Box 14"/>
          <p:cNvSpPr txBox="1">
            <a:spLocks noChangeArrowheads="1"/>
          </p:cNvSpPr>
          <p:nvPr/>
        </p:nvSpPr>
        <p:spPr bwMode="auto">
          <a:xfrm>
            <a:off x="1447800" y="31789688"/>
            <a:ext cx="14630400" cy="366712"/>
          </a:xfrm>
          <a:prstGeom prst="rect">
            <a:avLst/>
          </a:prstGeom>
          <a:noFill/>
          <a:ln w="9525">
            <a:noFill/>
            <a:miter lim="800000"/>
            <a:headEnd/>
            <a:tailEnd/>
          </a:ln>
          <a:effectLst/>
        </p:spPr>
        <p:txBody>
          <a:bodyPr>
            <a:spAutoFit/>
          </a:bodyPr>
          <a:lstStyle/>
          <a:p>
            <a:pPr algn="l">
              <a:lnSpc>
                <a:spcPct val="75000"/>
              </a:lnSpc>
              <a:spcBef>
                <a:spcPct val="50000"/>
              </a:spcBef>
            </a:pPr>
            <a:r>
              <a:rPr lang="en-US" dirty="0">
                <a:solidFill>
                  <a:schemeClr val="bg1"/>
                </a:solidFill>
                <a:latin typeface="Arial" charset="0"/>
              </a:rPr>
              <a:t>Acknowledgements</a:t>
            </a:r>
            <a:endParaRPr lang="en-US" sz="4800" dirty="0">
              <a:solidFill>
                <a:schemeClr val="bg1"/>
              </a:solidFill>
              <a:latin typeface="Arial" charset="0"/>
            </a:endParaRPr>
          </a:p>
        </p:txBody>
      </p:sp>
      <p:sp>
        <p:nvSpPr>
          <p:cNvPr id="2064" name="Text Box 16"/>
          <p:cNvSpPr txBox="1">
            <a:spLocks noChangeArrowheads="1"/>
          </p:cNvSpPr>
          <p:nvPr/>
        </p:nvSpPr>
        <p:spPr bwMode="auto">
          <a:xfrm>
            <a:off x="1597025" y="5692775"/>
            <a:ext cx="40871189" cy="2554545"/>
          </a:xfrm>
          <a:prstGeom prst="rect">
            <a:avLst/>
          </a:prstGeom>
          <a:noFill/>
          <a:ln w="9525">
            <a:noFill/>
            <a:miter lim="800000"/>
            <a:headEnd/>
            <a:tailEnd/>
          </a:ln>
          <a:effectLst/>
        </p:spPr>
        <p:txBody>
          <a:bodyPr wrap="none">
            <a:spAutoFit/>
          </a:bodyPr>
          <a:lstStyle/>
          <a:p>
            <a:pPr algn="l"/>
            <a:r>
              <a:rPr lang="en-US" sz="8000" b="1" dirty="0">
                <a:latin typeface="Arial" charset="0"/>
              </a:rPr>
              <a:t>Adaptive Visual Target Identification and Tracking through </a:t>
            </a:r>
          </a:p>
          <a:p>
            <a:pPr algn="l"/>
            <a:r>
              <a:rPr lang="en-US" sz="8000" b="1" dirty="0">
                <a:latin typeface="Arial" charset="0"/>
              </a:rPr>
              <a:t>Convolutional Neural Network (CNN) based Machine Learning and Computer Vision</a:t>
            </a:r>
          </a:p>
        </p:txBody>
      </p:sp>
      <p:sp>
        <p:nvSpPr>
          <p:cNvPr id="2066" name="Text Box 18"/>
          <p:cNvSpPr txBox="1">
            <a:spLocks noChangeArrowheads="1"/>
          </p:cNvSpPr>
          <p:nvPr/>
        </p:nvSpPr>
        <p:spPr bwMode="auto">
          <a:xfrm>
            <a:off x="1600200" y="8441650"/>
            <a:ext cx="12949918" cy="3908762"/>
          </a:xfrm>
          <a:prstGeom prst="rect">
            <a:avLst/>
          </a:prstGeom>
          <a:noFill/>
          <a:ln w="9525">
            <a:noFill/>
            <a:miter lim="800000"/>
            <a:headEnd/>
            <a:tailEnd/>
          </a:ln>
          <a:effectLst/>
        </p:spPr>
        <p:txBody>
          <a:bodyPr wrap="square">
            <a:spAutoFit/>
          </a:bodyPr>
          <a:lstStyle/>
          <a:p>
            <a:pPr algn="ctr">
              <a:spcBef>
                <a:spcPct val="50000"/>
              </a:spcBef>
            </a:pPr>
            <a:r>
              <a:rPr lang="en-US" sz="4000" b="1" u="sng" dirty="0"/>
              <a:t>Abstract</a:t>
            </a:r>
          </a:p>
          <a:p>
            <a:pPr algn="just">
              <a:spcBef>
                <a:spcPct val="50000"/>
              </a:spcBef>
            </a:pPr>
            <a:r>
              <a:rPr lang="en-US" sz="3200" dirty="0"/>
              <a:t>The aim of this project is to identify a chosen object of interest at range using a camera feed and an image processing algorithm to assist in the detection, identification and tracking of the target. This solution was then implemented as a rail-mounted tactical scope attachment for a Nerf Blaster. The attachment provides the user with real-time feedback on their aim using a screen mounted on the side of the blaster.</a:t>
            </a:r>
          </a:p>
        </p:txBody>
      </p:sp>
      <p:pic>
        <p:nvPicPr>
          <p:cNvPr id="1026" name="Picture 2" descr="Image result for razzleberry peace tea can">
            <a:extLst>
              <a:ext uri="{FF2B5EF4-FFF2-40B4-BE49-F238E27FC236}">
                <a16:creationId xmlns:a16="http://schemas.microsoft.com/office/drawing/2014/main" id="{14A69A97-4613-475B-B1F0-5FF1706FDF8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51883" y="21479179"/>
            <a:ext cx="3881515" cy="94611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948C80C-46D0-4CB5-B2A5-A702F81293A7}"/>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Photocopy trans="70000" detail="10"/>
                    </a14:imgEffect>
                    <a14:imgEffect>
                      <a14:sharpenSoften amount="-7000"/>
                    </a14:imgEffect>
                    <a14:imgEffect>
                      <a14:saturation sat="0"/>
                    </a14:imgEffect>
                  </a14:imgLayer>
                </a14:imgProps>
              </a:ext>
            </a:extLst>
          </a:blip>
          <a:srcRect l="12574" t="5790" r="7195" b="31454"/>
          <a:stretch/>
        </p:blipFill>
        <p:spPr>
          <a:xfrm>
            <a:off x="17891079" y="21463152"/>
            <a:ext cx="24231600" cy="6415304"/>
          </a:xfrm>
          <a:prstGeom prst="rect">
            <a:avLst/>
          </a:prstGeom>
          <a:effectLst>
            <a:softEdge rad="0"/>
          </a:effectLst>
        </p:spPr>
      </p:pic>
      <p:pic>
        <p:nvPicPr>
          <p:cNvPr id="7" name="Picture 6" descr="A picture containing wall, indoor, sewing machine, appliance&#10;&#10;Description automatically generated">
            <a:extLst>
              <a:ext uri="{FF2B5EF4-FFF2-40B4-BE49-F238E27FC236}">
                <a16:creationId xmlns:a16="http://schemas.microsoft.com/office/drawing/2014/main" id="{33CF0689-8B14-4A07-B48E-CAFF4C00ABF3}"/>
              </a:ext>
            </a:extLst>
          </p:cNvPr>
          <p:cNvPicPr>
            <a:picLocks noChangeAspect="1"/>
          </p:cNvPicPr>
          <p:nvPr/>
        </p:nvPicPr>
        <p:blipFill rotWithShape="1">
          <a:blip r:embed="rId9" cstate="print">
            <a:extLst>
              <a:ext uri="{BEBA8EAE-BF5A-486C-A8C5-ECC9F3942E4B}">
                <a14:imgProps xmlns:a14="http://schemas.microsoft.com/office/drawing/2010/main">
                  <a14:imgLayer r:embed="rId10">
                    <a14:imgEffect>
                      <a14:colorTemperature colorTemp="6000"/>
                    </a14:imgEffect>
                    <a14:imgEffect>
                      <a14:saturation sat="150000"/>
                    </a14:imgEffect>
                  </a14:imgLayer>
                </a14:imgProps>
              </a:ext>
              <a:ext uri="{28A0092B-C50C-407E-A947-70E740481C1C}">
                <a14:useLocalDpi xmlns:a14="http://schemas.microsoft.com/office/drawing/2010/main" val="0"/>
              </a:ext>
            </a:extLst>
          </a:blip>
          <a:srcRect l="20873" t="24557" r="27367" b="23682"/>
          <a:stretch/>
        </p:blipFill>
        <p:spPr>
          <a:xfrm rot="5400000">
            <a:off x="12529418" y="22402994"/>
            <a:ext cx="6317284" cy="4737963"/>
          </a:xfrm>
          <a:prstGeom prst="rect">
            <a:avLst/>
          </a:prstGeom>
          <a:ln w="127000" cap="sq">
            <a:solidFill>
              <a:schemeClr val="bg1"/>
            </a:solidFill>
            <a:miter lim="800000"/>
          </a:ln>
          <a:effectLst>
            <a:outerShdw blurRad="63500" sx="102000" sy="102000" algn="ctr" rotWithShape="0">
              <a:prstClr val="black">
                <a:alpha val="40000"/>
              </a:prstClr>
            </a:outerShdw>
          </a:effectLst>
        </p:spPr>
      </p:pic>
      <p:sp>
        <p:nvSpPr>
          <p:cNvPr id="17" name="TextBox 16">
            <a:extLst>
              <a:ext uri="{FF2B5EF4-FFF2-40B4-BE49-F238E27FC236}">
                <a16:creationId xmlns:a16="http://schemas.microsoft.com/office/drawing/2014/main" id="{6BC05F44-4C95-4AA1-8141-4CD31C527912}"/>
              </a:ext>
            </a:extLst>
          </p:cNvPr>
          <p:cNvSpPr txBox="1"/>
          <p:nvPr/>
        </p:nvSpPr>
        <p:spPr>
          <a:xfrm>
            <a:off x="13319078" y="28647773"/>
            <a:ext cx="4737964" cy="646331"/>
          </a:xfrm>
          <a:prstGeom prst="rect">
            <a:avLst/>
          </a:prstGeom>
          <a:noFill/>
        </p:spPr>
        <p:txBody>
          <a:bodyPr wrap="square" rtlCol="0">
            <a:spAutoFit/>
          </a:bodyPr>
          <a:lstStyle/>
          <a:p>
            <a:pPr algn="ctr"/>
            <a:r>
              <a:rPr lang="en-US" sz="3600" dirty="0">
                <a:latin typeface="Univers-Black" pitchFamily="2" charset="0"/>
              </a:rPr>
              <a:t>INPUT</a:t>
            </a:r>
          </a:p>
        </p:txBody>
      </p:sp>
      <p:sp>
        <p:nvSpPr>
          <p:cNvPr id="18" name="TextBox 17">
            <a:extLst>
              <a:ext uri="{FF2B5EF4-FFF2-40B4-BE49-F238E27FC236}">
                <a16:creationId xmlns:a16="http://schemas.microsoft.com/office/drawing/2014/main" id="{B5E38108-F562-49BF-BDDB-58C81D5B685B}"/>
              </a:ext>
            </a:extLst>
          </p:cNvPr>
          <p:cNvSpPr txBox="1"/>
          <p:nvPr/>
        </p:nvSpPr>
        <p:spPr>
          <a:xfrm>
            <a:off x="18320797" y="28709328"/>
            <a:ext cx="11381026" cy="523220"/>
          </a:xfrm>
          <a:prstGeom prst="rect">
            <a:avLst/>
          </a:prstGeom>
          <a:noFill/>
        </p:spPr>
        <p:txBody>
          <a:bodyPr wrap="square" rtlCol="0">
            <a:spAutoFit/>
          </a:bodyPr>
          <a:lstStyle/>
          <a:p>
            <a:pPr algn="l"/>
            <a:r>
              <a:rPr lang="en-US" sz="2800" dirty="0">
                <a:latin typeface="Univers-Black" pitchFamily="2" charset="0"/>
              </a:rPr>
              <a:t>CONVOLUTION + RELU      POOLING</a:t>
            </a:r>
          </a:p>
        </p:txBody>
      </p:sp>
      <p:sp>
        <p:nvSpPr>
          <p:cNvPr id="19" name="TextBox 18">
            <a:extLst>
              <a:ext uri="{FF2B5EF4-FFF2-40B4-BE49-F238E27FC236}">
                <a16:creationId xmlns:a16="http://schemas.microsoft.com/office/drawing/2014/main" id="{E155936E-95DF-4F2B-A304-3637F04A2157}"/>
              </a:ext>
            </a:extLst>
          </p:cNvPr>
          <p:cNvSpPr txBox="1"/>
          <p:nvPr/>
        </p:nvSpPr>
        <p:spPr>
          <a:xfrm>
            <a:off x="26079868" y="28709328"/>
            <a:ext cx="11381026" cy="523220"/>
          </a:xfrm>
          <a:prstGeom prst="rect">
            <a:avLst/>
          </a:prstGeom>
          <a:noFill/>
        </p:spPr>
        <p:txBody>
          <a:bodyPr wrap="square" rtlCol="0">
            <a:spAutoFit/>
          </a:bodyPr>
          <a:lstStyle/>
          <a:p>
            <a:pPr algn="l"/>
            <a:r>
              <a:rPr lang="en-US" sz="2800" dirty="0">
                <a:latin typeface="Univers-Black" pitchFamily="2" charset="0"/>
              </a:rPr>
              <a:t>CONVOLUTION + RELU    POOLING		…</a:t>
            </a:r>
          </a:p>
        </p:txBody>
      </p:sp>
      <p:sp>
        <p:nvSpPr>
          <p:cNvPr id="21" name="TextBox 20">
            <a:extLst>
              <a:ext uri="{FF2B5EF4-FFF2-40B4-BE49-F238E27FC236}">
                <a16:creationId xmlns:a16="http://schemas.microsoft.com/office/drawing/2014/main" id="{05EE660C-2845-4C70-A9A7-148CB442E16F}"/>
              </a:ext>
            </a:extLst>
          </p:cNvPr>
          <p:cNvSpPr txBox="1"/>
          <p:nvPr/>
        </p:nvSpPr>
        <p:spPr>
          <a:xfrm>
            <a:off x="37738468" y="28524545"/>
            <a:ext cx="3810000" cy="892552"/>
          </a:xfrm>
          <a:prstGeom prst="rect">
            <a:avLst/>
          </a:prstGeom>
          <a:noFill/>
        </p:spPr>
        <p:txBody>
          <a:bodyPr wrap="square" rtlCol="0">
            <a:spAutoFit/>
          </a:bodyPr>
          <a:lstStyle/>
          <a:p>
            <a:pPr algn="ctr"/>
            <a:r>
              <a:rPr lang="en-US" sz="2800" dirty="0">
                <a:latin typeface="Univers-Black" pitchFamily="2" charset="0"/>
              </a:rPr>
              <a:t>FULLY</a:t>
            </a:r>
            <a:r>
              <a:rPr lang="en-US" dirty="0">
                <a:latin typeface="Univers-Black" pitchFamily="2" charset="0"/>
              </a:rPr>
              <a:t> </a:t>
            </a:r>
          </a:p>
          <a:p>
            <a:pPr algn="ctr"/>
            <a:r>
              <a:rPr lang="en-US" dirty="0">
                <a:latin typeface="Univers-Black" pitchFamily="2" charset="0"/>
              </a:rPr>
              <a:t>CONNECTED</a:t>
            </a:r>
          </a:p>
        </p:txBody>
      </p:sp>
      <p:sp>
        <p:nvSpPr>
          <p:cNvPr id="9" name="Rectangle 8">
            <a:extLst>
              <a:ext uri="{FF2B5EF4-FFF2-40B4-BE49-F238E27FC236}">
                <a16:creationId xmlns:a16="http://schemas.microsoft.com/office/drawing/2014/main" id="{DC6B4068-D5BF-4B68-A3C1-9E3CFB8F18B4}"/>
              </a:ext>
            </a:extLst>
          </p:cNvPr>
          <p:cNvSpPr/>
          <p:nvPr/>
        </p:nvSpPr>
        <p:spPr>
          <a:xfrm>
            <a:off x="36500205" y="28716645"/>
            <a:ext cx="2041073" cy="523220"/>
          </a:xfrm>
          <a:prstGeom prst="rect">
            <a:avLst/>
          </a:prstGeom>
        </p:spPr>
        <p:txBody>
          <a:bodyPr wrap="none">
            <a:spAutoFit/>
          </a:bodyPr>
          <a:lstStyle/>
          <a:p>
            <a:r>
              <a:rPr lang="en-US" sz="2800" dirty="0">
                <a:latin typeface="Univers-Black" pitchFamily="2" charset="0"/>
              </a:rPr>
              <a:t>FLATTEN </a:t>
            </a:r>
            <a:endParaRPr lang="en-US" sz="2800" dirty="0"/>
          </a:p>
        </p:txBody>
      </p:sp>
      <p:sp>
        <p:nvSpPr>
          <p:cNvPr id="23" name="Rectangle 22">
            <a:extLst>
              <a:ext uri="{FF2B5EF4-FFF2-40B4-BE49-F238E27FC236}">
                <a16:creationId xmlns:a16="http://schemas.microsoft.com/office/drawing/2014/main" id="{B835A423-EBCA-4912-A99B-F4080BBD626A}"/>
              </a:ext>
            </a:extLst>
          </p:cNvPr>
          <p:cNvSpPr/>
          <p:nvPr/>
        </p:nvSpPr>
        <p:spPr>
          <a:xfrm>
            <a:off x="40827278" y="28709328"/>
            <a:ext cx="2282997" cy="523220"/>
          </a:xfrm>
          <a:prstGeom prst="rect">
            <a:avLst/>
          </a:prstGeom>
        </p:spPr>
        <p:txBody>
          <a:bodyPr wrap="none">
            <a:spAutoFit/>
          </a:bodyPr>
          <a:lstStyle/>
          <a:p>
            <a:r>
              <a:rPr lang="en-US" sz="2800" dirty="0">
                <a:latin typeface="Univers-Black" pitchFamily="2" charset="0"/>
              </a:rPr>
              <a:t>SOFTMAX </a:t>
            </a:r>
            <a:endParaRPr lang="en-US" sz="2800" dirty="0"/>
          </a:p>
        </p:txBody>
      </p:sp>
      <p:sp>
        <p:nvSpPr>
          <p:cNvPr id="24" name="TextBox 23">
            <a:extLst>
              <a:ext uri="{FF2B5EF4-FFF2-40B4-BE49-F238E27FC236}">
                <a16:creationId xmlns:a16="http://schemas.microsoft.com/office/drawing/2014/main" id="{37B47A80-CD35-4EE2-8BB7-804F288EF6BA}"/>
              </a:ext>
            </a:extLst>
          </p:cNvPr>
          <p:cNvSpPr txBox="1"/>
          <p:nvPr/>
        </p:nvSpPr>
        <p:spPr>
          <a:xfrm>
            <a:off x="36331476" y="30711052"/>
            <a:ext cx="6778799" cy="646331"/>
          </a:xfrm>
          <a:prstGeom prst="rect">
            <a:avLst/>
          </a:prstGeom>
          <a:noFill/>
        </p:spPr>
        <p:txBody>
          <a:bodyPr wrap="square" rtlCol="0">
            <a:spAutoFit/>
          </a:bodyPr>
          <a:lstStyle/>
          <a:p>
            <a:pPr algn="ctr"/>
            <a:r>
              <a:rPr lang="en-US" sz="3600" dirty="0">
                <a:latin typeface="Univers-Black" pitchFamily="2" charset="0"/>
              </a:rPr>
              <a:t>CLASSIFICATION</a:t>
            </a:r>
          </a:p>
        </p:txBody>
      </p:sp>
      <p:sp>
        <p:nvSpPr>
          <p:cNvPr id="26" name="TextBox 25">
            <a:extLst>
              <a:ext uri="{FF2B5EF4-FFF2-40B4-BE49-F238E27FC236}">
                <a16:creationId xmlns:a16="http://schemas.microsoft.com/office/drawing/2014/main" id="{755575C3-4B17-4EC1-99A2-C9AAF6421E8C}"/>
              </a:ext>
            </a:extLst>
          </p:cNvPr>
          <p:cNvSpPr txBox="1"/>
          <p:nvPr/>
        </p:nvSpPr>
        <p:spPr>
          <a:xfrm>
            <a:off x="18320796" y="30714492"/>
            <a:ext cx="17463695" cy="646331"/>
          </a:xfrm>
          <a:prstGeom prst="rect">
            <a:avLst/>
          </a:prstGeom>
          <a:noFill/>
        </p:spPr>
        <p:txBody>
          <a:bodyPr wrap="square" rtlCol="0">
            <a:spAutoFit/>
          </a:bodyPr>
          <a:lstStyle/>
          <a:p>
            <a:pPr algn="ctr"/>
            <a:r>
              <a:rPr lang="en-US" sz="3600" dirty="0">
                <a:latin typeface="Univers-Black" pitchFamily="2" charset="0"/>
              </a:rPr>
              <a:t>FEATURE LEARNING</a:t>
            </a:r>
          </a:p>
        </p:txBody>
      </p:sp>
      <p:sp>
        <p:nvSpPr>
          <p:cNvPr id="25" name="Text Box 18">
            <a:extLst>
              <a:ext uri="{FF2B5EF4-FFF2-40B4-BE49-F238E27FC236}">
                <a16:creationId xmlns:a16="http://schemas.microsoft.com/office/drawing/2014/main" id="{DC26576D-9610-49B8-9508-C2C4599A7169}"/>
              </a:ext>
            </a:extLst>
          </p:cNvPr>
          <p:cNvSpPr txBox="1">
            <a:spLocks noChangeArrowheads="1"/>
          </p:cNvSpPr>
          <p:nvPr/>
        </p:nvSpPr>
        <p:spPr bwMode="auto">
          <a:xfrm>
            <a:off x="15510294" y="8439420"/>
            <a:ext cx="12949918" cy="4401205"/>
          </a:xfrm>
          <a:prstGeom prst="rect">
            <a:avLst/>
          </a:prstGeom>
          <a:noFill/>
          <a:ln w="9525">
            <a:noFill/>
            <a:miter lim="800000"/>
            <a:headEnd/>
            <a:tailEnd/>
          </a:ln>
          <a:effectLst/>
        </p:spPr>
        <p:txBody>
          <a:bodyPr wrap="square">
            <a:spAutoFit/>
          </a:bodyPr>
          <a:lstStyle/>
          <a:p>
            <a:pPr algn="ctr">
              <a:spcBef>
                <a:spcPct val="50000"/>
              </a:spcBef>
            </a:pPr>
            <a:r>
              <a:rPr lang="en-US" sz="4000" b="1" u="sng" dirty="0"/>
              <a:t>Target Detection and Identification</a:t>
            </a:r>
          </a:p>
          <a:p>
            <a:pPr algn="just">
              <a:spcBef>
                <a:spcPct val="50000"/>
              </a:spcBef>
            </a:pPr>
            <a:r>
              <a:rPr lang="en-US" sz="3200" dirty="0"/>
              <a:t>Target detection and identification is primarily achieved through the implementation of a machine learning based algorithm. A </a:t>
            </a:r>
            <a:r>
              <a:rPr lang="en-US" sz="3200" i="1" dirty="0"/>
              <a:t>Convolutional Neural Network </a:t>
            </a:r>
            <a:r>
              <a:rPr lang="en-US" sz="3200" dirty="0"/>
              <a:t>(CNN) was trained on a dataset of nearly 3,000 photos of the three targets in order to create a comprehensive profile of what the targets looked in the eyes of a digital camera. The resulting model was then used to analyze incoming camera data to locate and identify any potential targets in its field of view.</a:t>
            </a:r>
            <a:endParaRPr lang="en-US" sz="3200" b="1" dirty="0"/>
          </a:p>
        </p:txBody>
      </p:sp>
      <p:sp>
        <p:nvSpPr>
          <p:cNvPr id="27" name="Text Box 18">
            <a:extLst>
              <a:ext uri="{FF2B5EF4-FFF2-40B4-BE49-F238E27FC236}">
                <a16:creationId xmlns:a16="http://schemas.microsoft.com/office/drawing/2014/main" id="{594B8C0F-DB4B-4647-A943-554619535279}"/>
              </a:ext>
            </a:extLst>
          </p:cNvPr>
          <p:cNvSpPr txBox="1">
            <a:spLocks noChangeArrowheads="1"/>
          </p:cNvSpPr>
          <p:nvPr/>
        </p:nvSpPr>
        <p:spPr bwMode="auto">
          <a:xfrm>
            <a:off x="15470641" y="12954000"/>
            <a:ext cx="12949918" cy="3908762"/>
          </a:xfrm>
          <a:prstGeom prst="rect">
            <a:avLst/>
          </a:prstGeom>
          <a:noFill/>
          <a:ln w="9525">
            <a:noFill/>
            <a:miter lim="800000"/>
            <a:headEnd/>
            <a:tailEnd/>
          </a:ln>
          <a:effectLst/>
        </p:spPr>
        <p:txBody>
          <a:bodyPr wrap="square">
            <a:spAutoFit/>
          </a:bodyPr>
          <a:lstStyle/>
          <a:p>
            <a:pPr algn="ctr">
              <a:spcBef>
                <a:spcPct val="50000"/>
              </a:spcBef>
            </a:pPr>
            <a:r>
              <a:rPr lang="en-US" sz="4000" b="1" u="sng" dirty="0"/>
              <a:t>Target Tracking</a:t>
            </a:r>
          </a:p>
          <a:p>
            <a:pPr algn="just">
              <a:spcBef>
                <a:spcPct val="50000"/>
              </a:spcBef>
            </a:pPr>
            <a:r>
              <a:rPr lang="en-US" sz="3200" dirty="0"/>
              <a:t>Target tracking is accomplished using a hybridized algorithm known as KCF, or </a:t>
            </a:r>
            <a:r>
              <a:rPr lang="en-US" sz="3200" i="1" dirty="0"/>
              <a:t>Kernelized Correlation Filters</a:t>
            </a:r>
            <a:r>
              <a:rPr lang="en-US" sz="3200" dirty="0"/>
              <a:t>. We chose this algorithm due to its high speed, exceptional accuracy, and excellent failure detection. Unfortunately, KCF does not recover well from full occlusion, but the target tracking algorithm is able to recover from this by implementing the machine learning algorithm.</a:t>
            </a:r>
          </a:p>
        </p:txBody>
      </p:sp>
      <p:sp>
        <p:nvSpPr>
          <p:cNvPr id="29" name="Text Box 18">
            <a:extLst>
              <a:ext uri="{FF2B5EF4-FFF2-40B4-BE49-F238E27FC236}">
                <a16:creationId xmlns:a16="http://schemas.microsoft.com/office/drawing/2014/main" id="{6FCC4463-5186-460E-AA46-60C0A1BC5248}"/>
              </a:ext>
            </a:extLst>
          </p:cNvPr>
          <p:cNvSpPr txBox="1">
            <a:spLocks noChangeArrowheads="1"/>
          </p:cNvSpPr>
          <p:nvPr/>
        </p:nvSpPr>
        <p:spPr bwMode="auto">
          <a:xfrm>
            <a:off x="1600200" y="12496800"/>
            <a:ext cx="12949918" cy="4893647"/>
          </a:xfrm>
          <a:prstGeom prst="rect">
            <a:avLst/>
          </a:prstGeom>
          <a:noFill/>
          <a:ln w="9525">
            <a:noFill/>
            <a:miter lim="800000"/>
            <a:headEnd/>
            <a:tailEnd/>
          </a:ln>
          <a:effectLst/>
        </p:spPr>
        <p:txBody>
          <a:bodyPr wrap="square">
            <a:spAutoFit/>
          </a:bodyPr>
          <a:lstStyle/>
          <a:p>
            <a:pPr algn="ctr">
              <a:spcBef>
                <a:spcPct val="50000"/>
              </a:spcBef>
            </a:pPr>
            <a:r>
              <a:rPr lang="en-US" sz="4000" b="1" u="sng" dirty="0"/>
              <a:t>Data Collection and Analysis</a:t>
            </a:r>
          </a:p>
          <a:p>
            <a:pPr algn="just">
              <a:spcBef>
                <a:spcPct val="50000"/>
              </a:spcBef>
            </a:pPr>
            <a:r>
              <a:rPr lang="en-US" sz="3200" dirty="0"/>
              <a:t>To properly analyze incoming image data, we must first determine the characteristics of our target. The three chosen targets (Fig. 1) were photographed over 1,000 times each in varying lighting conditions and at varying angles and varying degrees of occlusion. This provided us with a set of testing data and training data for our machine learning algorithm. We also analyzed the colors and markings of the targets in addition to the angle of the target relative to the camera and the lighting conditions. This was later used to create an object recognition and tracking algorithm.</a:t>
            </a:r>
          </a:p>
        </p:txBody>
      </p:sp>
      <p:sp>
        <p:nvSpPr>
          <p:cNvPr id="31" name="Text Box 18">
            <a:extLst>
              <a:ext uri="{FF2B5EF4-FFF2-40B4-BE49-F238E27FC236}">
                <a16:creationId xmlns:a16="http://schemas.microsoft.com/office/drawing/2014/main" id="{E50BA165-9D39-45DC-A6EC-16E0D2A13EE2}"/>
              </a:ext>
            </a:extLst>
          </p:cNvPr>
          <p:cNvSpPr txBox="1">
            <a:spLocks noChangeArrowheads="1"/>
          </p:cNvSpPr>
          <p:nvPr/>
        </p:nvSpPr>
        <p:spPr bwMode="auto">
          <a:xfrm>
            <a:off x="29493482" y="8439419"/>
            <a:ext cx="12949918" cy="1600438"/>
          </a:xfrm>
          <a:prstGeom prst="rect">
            <a:avLst/>
          </a:prstGeom>
          <a:noFill/>
          <a:ln w="9525">
            <a:noFill/>
            <a:miter lim="800000"/>
            <a:headEnd/>
            <a:tailEnd/>
          </a:ln>
          <a:effectLst/>
        </p:spPr>
        <p:txBody>
          <a:bodyPr wrap="square">
            <a:spAutoFit/>
          </a:bodyPr>
          <a:lstStyle/>
          <a:p>
            <a:pPr algn="ctr">
              <a:spcBef>
                <a:spcPct val="50000"/>
              </a:spcBef>
            </a:pPr>
            <a:r>
              <a:rPr lang="en-US" sz="4400" b="1" u="sng" dirty="0"/>
              <a:t>User Feedback</a:t>
            </a:r>
          </a:p>
          <a:p>
            <a:pPr algn="just">
              <a:spcBef>
                <a:spcPct val="50000"/>
              </a:spcBef>
            </a:pPr>
            <a:r>
              <a:rPr lang="en-US" sz="3600" dirty="0"/>
              <a:t>Mounted on the Nerf Blaster</a:t>
            </a:r>
          </a:p>
        </p:txBody>
      </p:sp>
      <p:sp>
        <p:nvSpPr>
          <p:cNvPr id="30" name="Text Box 18">
            <a:extLst>
              <a:ext uri="{FF2B5EF4-FFF2-40B4-BE49-F238E27FC236}">
                <a16:creationId xmlns:a16="http://schemas.microsoft.com/office/drawing/2014/main" id="{B47A1366-BBE3-42D4-BB73-878EFB3EA190}"/>
              </a:ext>
            </a:extLst>
          </p:cNvPr>
          <p:cNvSpPr txBox="1">
            <a:spLocks noChangeArrowheads="1"/>
          </p:cNvSpPr>
          <p:nvPr/>
        </p:nvSpPr>
        <p:spPr bwMode="auto">
          <a:xfrm>
            <a:off x="29524790" y="14522232"/>
            <a:ext cx="12949918" cy="5478423"/>
          </a:xfrm>
          <a:prstGeom prst="rect">
            <a:avLst/>
          </a:prstGeom>
          <a:noFill/>
          <a:ln w="9525">
            <a:noFill/>
            <a:miter lim="800000"/>
            <a:headEnd/>
            <a:tailEnd/>
          </a:ln>
          <a:effectLst/>
        </p:spPr>
        <p:txBody>
          <a:bodyPr wrap="square">
            <a:spAutoFit/>
          </a:bodyPr>
          <a:lstStyle/>
          <a:p>
            <a:pPr algn="ctr">
              <a:spcBef>
                <a:spcPct val="50000"/>
              </a:spcBef>
            </a:pPr>
            <a:r>
              <a:rPr lang="en-US" sz="4400" b="1" u="sng" dirty="0"/>
              <a:t>Conclusion and Analysis</a:t>
            </a:r>
          </a:p>
          <a:p>
            <a:pPr algn="just">
              <a:spcBef>
                <a:spcPct val="50000"/>
              </a:spcBef>
            </a:pPr>
            <a:r>
              <a:rPr lang="en-US" sz="3600" dirty="0"/>
              <a:t>Overall, the CNN based algorithm performed equally in comparison to the purely algorithmic solution. We found that the CNN algorithm had no trouble with identification but struggled heavily when faced with target occlusion. In contrast, the algorithmic solution excelled at recovering from occlusion, but struggled with target identification in extreme light conditions. We believe that with enough training data and training time/epochs that the CNN algorithm will overtake the success of the algorithmic solution.</a:t>
            </a:r>
          </a:p>
        </p:txBody>
      </p:sp>
      <p:sp>
        <p:nvSpPr>
          <p:cNvPr id="32" name="Text Box 18">
            <a:extLst>
              <a:ext uri="{FF2B5EF4-FFF2-40B4-BE49-F238E27FC236}">
                <a16:creationId xmlns:a16="http://schemas.microsoft.com/office/drawing/2014/main" id="{914F3F41-FE57-43B8-8B34-0B5AF2F3A45C}"/>
              </a:ext>
            </a:extLst>
          </p:cNvPr>
          <p:cNvSpPr txBox="1">
            <a:spLocks noChangeArrowheads="1"/>
          </p:cNvSpPr>
          <p:nvPr/>
        </p:nvSpPr>
        <p:spPr bwMode="auto">
          <a:xfrm>
            <a:off x="15470641" y="16888123"/>
            <a:ext cx="12949918" cy="2923877"/>
          </a:xfrm>
          <a:prstGeom prst="rect">
            <a:avLst/>
          </a:prstGeom>
          <a:noFill/>
          <a:ln w="9525">
            <a:noFill/>
            <a:miter lim="800000"/>
            <a:headEnd/>
            <a:tailEnd/>
          </a:ln>
          <a:effectLst/>
        </p:spPr>
        <p:txBody>
          <a:bodyPr wrap="square">
            <a:spAutoFit/>
          </a:bodyPr>
          <a:lstStyle/>
          <a:p>
            <a:pPr algn="ctr">
              <a:spcBef>
                <a:spcPct val="50000"/>
              </a:spcBef>
            </a:pPr>
            <a:r>
              <a:rPr lang="en-US" sz="4000" b="1" u="sng" dirty="0"/>
              <a:t>Hardware Implementation</a:t>
            </a:r>
          </a:p>
          <a:p>
            <a:pPr algn="just">
              <a:spcBef>
                <a:spcPct val="50000"/>
              </a:spcBef>
            </a:pPr>
            <a:r>
              <a:rPr lang="en-US" sz="3200" dirty="0"/>
              <a:t>As a proof of concept, we took our two algorithms and implemented them as a camera based tactical scope attachment for a Nerf Blaster. The computational side was supported by a Raspberry Pi 3 connected to a camera, while power was sourced from the batteries inside the Nerf Blaster.</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2721</TotalTime>
  <Words>544</Words>
  <Application>Microsoft Office PowerPoint</Application>
  <PresentationFormat>Custom</PresentationFormat>
  <Paragraphs>31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vt:lpstr>
      <vt:lpstr>Univers-Black</vt:lpstr>
      <vt:lpstr>Blank Presentation</vt:lpstr>
      <vt:lpstr>PowerPoint Presentation</vt:lpstr>
    </vt:vector>
  </TitlesOfParts>
  <Company>ISU Printing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Louden</dc:creator>
  <cp:lastModifiedBy>Alexis Renderos</cp:lastModifiedBy>
  <cp:revision>58</cp:revision>
  <cp:lastPrinted>2005-05-04T14:31:29Z</cp:lastPrinted>
  <dcterms:created xsi:type="dcterms:W3CDTF">2016-12-19T17:37:43Z</dcterms:created>
  <dcterms:modified xsi:type="dcterms:W3CDTF">2019-04-25T06:05:59Z</dcterms:modified>
</cp:coreProperties>
</file>

<file path=docProps/thumbnail.jpeg>
</file>